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6" r:id="rId1"/>
  </p:sldMasterIdLst>
  <p:notesMasterIdLst>
    <p:notesMasterId r:id="rId28"/>
  </p:notesMasterIdLst>
  <p:sldIdLst>
    <p:sldId id="256" r:id="rId2"/>
    <p:sldId id="283" r:id="rId3"/>
    <p:sldId id="261" r:id="rId4"/>
    <p:sldId id="278" r:id="rId5"/>
    <p:sldId id="279" r:id="rId6"/>
    <p:sldId id="260" r:id="rId7"/>
    <p:sldId id="257" r:id="rId8"/>
    <p:sldId id="264" r:id="rId9"/>
    <p:sldId id="263" r:id="rId10"/>
    <p:sldId id="265" r:id="rId11"/>
    <p:sldId id="266" r:id="rId12"/>
    <p:sldId id="259" r:id="rId13"/>
    <p:sldId id="270" r:id="rId14"/>
    <p:sldId id="271" r:id="rId15"/>
    <p:sldId id="287" r:id="rId16"/>
    <p:sldId id="288" r:id="rId17"/>
    <p:sldId id="258" r:id="rId18"/>
    <p:sldId id="282" r:id="rId19"/>
    <p:sldId id="262" r:id="rId20"/>
    <p:sldId id="267" r:id="rId21"/>
    <p:sldId id="268" r:id="rId22"/>
    <p:sldId id="284" r:id="rId23"/>
    <p:sldId id="285" r:id="rId24"/>
    <p:sldId id="286" r:id="rId25"/>
    <p:sldId id="280" r:id="rId26"/>
    <p:sldId id="269" r:id="rId2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2" autoAdjust="0"/>
    <p:restoredTop sz="94674"/>
  </p:normalViewPr>
  <p:slideViewPr>
    <p:cSldViewPr>
      <p:cViewPr varScale="1">
        <p:scale>
          <a:sx n="142" d="100"/>
          <a:sy n="142" d="100"/>
        </p:scale>
        <p:origin x="13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tiff>
</file>

<file path=ppt/media/image5.tiff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5373D-DF66-8245-9DFD-74CEBB6632E9}" type="datetimeFigureOut">
              <a:rPr lang="en-US" smtClean="0"/>
              <a:t>1/18/18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4FF39E-B526-9144-A7EB-2EEB4AE827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375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F4097-FE3D-4EC9-A4ED-10EF26B1D56A}" type="datetimeFigureOut">
              <a:rPr lang="en-US" smtClean="0"/>
              <a:pPr/>
              <a:t>1/18/18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8DDB55-F7C9-43A9-A4C1-CA0621CC8D3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885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youtube.com/watch?v=hNbUCKT_aho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theglobeandmail.com/life/parenting/back-to-school/laptops-in-class-lowers-students-grades-canadian-study/article13759430/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pVdZh03ju6U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hyperlink" Target="https://www.youtube.com/watch?v=v1uyQZNg2vE" TargetMode="Externa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floryan@cs.virginia.edu" TargetMode="External"/><Relationship Id="rId3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en.wikipedia.org/wiki/Computer_science" TargetMode="External"/><Relationship Id="rId4" Type="http://schemas.openxmlformats.org/officeDocument/2006/relationships/hyperlink" Target="http://en.wikipedia.org/wiki/Behavioral_sciences" TargetMode="External"/><Relationship Id="rId5" Type="http://schemas.openxmlformats.org/officeDocument/2006/relationships/hyperlink" Target="http://en.wikipedia.org/wiki/Outline_of_human%E2%80%93computer_interaction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en.wikipedia.org/wiki/User_(computing)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8222" y="1371600"/>
            <a:ext cx="7162800" cy="2286000"/>
          </a:xfrm>
        </p:spPr>
        <p:txBody>
          <a:bodyPr>
            <a:normAutofit/>
          </a:bodyPr>
          <a:lstStyle/>
          <a:p>
            <a:r>
              <a:rPr lang="en-US" sz="3600" dirty="0" smtClean="0"/>
              <a:t>CS3205 – HCI in Software Development</a:t>
            </a:r>
            <a:br>
              <a:rPr lang="en-US" sz="3600" dirty="0" smtClean="0"/>
            </a:br>
            <a:r>
              <a:rPr lang="en-US" sz="3600" dirty="0" smtClean="0"/>
              <a:t/>
            </a:r>
            <a:br>
              <a:rPr lang="en-US" sz="3600" dirty="0" smtClean="0"/>
            </a:br>
            <a:r>
              <a:rPr lang="en-US" sz="3600" dirty="0" smtClean="0"/>
              <a:t>Introduction</a:t>
            </a:r>
            <a:endParaRPr lang="en-US" sz="36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8222" y="4343400"/>
            <a:ext cx="7162800" cy="1066800"/>
          </a:xfrm>
        </p:spPr>
        <p:txBody>
          <a:bodyPr>
            <a:noAutofit/>
          </a:bodyPr>
          <a:lstStyle/>
          <a:p>
            <a:r>
              <a:rPr lang="en-US" dirty="0" smtClean="0"/>
              <a:t>Dr. Mark </a:t>
            </a:r>
            <a:r>
              <a:rPr lang="en-US" dirty="0" err="1" smtClean="0"/>
              <a:t>Floryan</a:t>
            </a:r>
            <a:endParaRPr lang="en-US" dirty="0" smtClean="0"/>
          </a:p>
          <a:p>
            <a:r>
              <a:rPr lang="en-US" dirty="0" smtClean="0"/>
              <a:t>Rice Hall 203</a:t>
            </a:r>
          </a:p>
          <a:p>
            <a:r>
              <a:rPr lang="en-US" dirty="0" smtClean="0"/>
              <a:t>mrf8t@cs.virginia.edu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Structure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3. Conceptual Models / Design Principles</a:t>
            </a:r>
          </a:p>
          <a:p>
            <a:pPr lvl="1"/>
            <a:r>
              <a:rPr lang="en-US" dirty="0" smtClean="0"/>
              <a:t>High level design principles for interfaces</a:t>
            </a:r>
          </a:p>
          <a:p>
            <a:pPr lvl="1"/>
            <a:r>
              <a:rPr lang="en-US" dirty="0" smtClean="0"/>
              <a:t>Conceptual Models &amp; Paradigms</a:t>
            </a:r>
          </a:p>
          <a:p>
            <a:pPr lvl="1"/>
            <a:r>
              <a:rPr lang="en-US" dirty="0" smtClean="0"/>
              <a:t>Etc.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4. Prototyping</a:t>
            </a:r>
          </a:p>
          <a:p>
            <a:pPr lvl="1"/>
            <a:r>
              <a:rPr lang="en-US" dirty="0" smtClean="0"/>
              <a:t>Creating partially complete examples of alternative interfaces</a:t>
            </a:r>
          </a:p>
          <a:p>
            <a:pPr lvl="1"/>
            <a:r>
              <a:rPr lang="en-US" dirty="0" smtClean="0"/>
              <a:t>Tradeoffs involved in prototype design</a:t>
            </a:r>
          </a:p>
          <a:p>
            <a:pPr lvl="1"/>
            <a:r>
              <a:rPr lang="en-US" dirty="0" smtClean="0"/>
              <a:t>Etc.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Structure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5. Evaluation Methodologies</a:t>
            </a:r>
          </a:p>
          <a:p>
            <a:pPr lvl="1"/>
            <a:r>
              <a:rPr lang="en-US" dirty="0" smtClean="0"/>
              <a:t>Comparing alternative prototypes empirically.</a:t>
            </a:r>
          </a:p>
          <a:p>
            <a:pPr lvl="1"/>
            <a:r>
              <a:rPr lang="en-US" dirty="0" smtClean="0"/>
              <a:t>Some simple quantitative and qualitative research methods.</a:t>
            </a:r>
          </a:p>
          <a:p>
            <a:pPr lvl="1"/>
            <a:endParaRPr lang="en-US" dirty="0"/>
          </a:p>
          <a:p>
            <a:r>
              <a:rPr lang="en-US" dirty="0" smtClean="0"/>
              <a:t>*. Event Listener Model</a:t>
            </a:r>
          </a:p>
          <a:p>
            <a:pPr lvl="1"/>
            <a:r>
              <a:rPr lang="en-US" dirty="0" smtClean="0"/>
              <a:t>How to code up a UI from scratch</a:t>
            </a:r>
          </a:p>
          <a:p>
            <a:pPr lvl="1"/>
            <a:r>
              <a:rPr lang="en-US" dirty="0" smtClean="0"/>
              <a:t>What is the most common design pattern used</a:t>
            </a:r>
          </a:p>
          <a:p>
            <a:pPr lvl="1"/>
            <a:r>
              <a:rPr lang="en-US" dirty="0" smtClean="0"/>
              <a:t>I will likely ask you to code up some UI elements (e.g., button and such) from scratch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Grading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Midterm Exams (2):			30%</a:t>
            </a:r>
          </a:p>
          <a:p>
            <a:endParaRPr lang="en-US" dirty="0" smtClean="0"/>
          </a:p>
          <a:p>
            <a:r>
              <a:rPr lang="en-US" dirty="0" smtClean="0"/>
              <a:t>Final Exam (1)				25%</a:t>
            </a:r>
          </a:p>
          <a:p>
            <a:endParaRPr lang="en-US" dirty="0" smtClean="0"/>
          </a:p>
          <a:p>
            <a:r>
              <a:rPr lang="en-US" dirty="0" smtClean="0"/>
              <a:t>Homework:				35%</a:t>
            </a:r>
          </a:p>
          <a:p>
            <a:endParaRPr lang="en-US" dirty="0" smtClean="0"/>
          </a:p>
          <a:p>
            <a:r>
              <a:rPr lang="en-US" dirty="0" smtClean="0"/>
              <a:t>Participation:				10%</a:t>
            </a:r>
          </a:p>
          <a:p>
            <a:pPr lvl="1"/>
            <a:r>
              <a:rPr lang="en-US" dirty="0" smtClean="0"/>
              <a:t>Presentations</a:t>
            </a:r>
          </a:p>
          <a:p>
            <a:pPr lvl="1"/>
            <a:r>
              <a:rPr lang="en-US" dirty="0" smtClean="0"/>
              <a:t>Class Discussion</a:t>
            </a:r>
          </a:p>
          <a:p>
            <a:pPr lvl="1"/>
            <a:r>
              <a:rPr lang="en-US" dirty="0" smtClean="0"/>
              <a:t>Group </a:t>
            </a:r>
            <a:r>
              <a:rPr lang="en-US" dirty="0" err="1" smtClean="0"/>
              <a:t>Evals</a:t>
            </a:r>
            <a:r>
              <a:rPr lang="en-US" dirty="0" smtClean="0"/>
              <a:t> (Yes, your group will grade you)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Class Participation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are expected to:</a:t>
            </a:r>
          </a:p>
          <a:p>
            <a:pPr lvl="1"/>
            <a:r>
              <a:rPr lang="en-US" dirty="0" smtClean="0"/>
              <a:t>Ask questions</a:t>
            </a:r>
          </a:p>
          <a:p>
            <a:pPr lvl="1"/>
            <a:r>
              <a:rPr lang="en-US" dirty="0" smtClean="0"/>
              <a:t>Contribute to discussions</a:t>
            </a:r>
          </a:p>
          <a:p>
            <a:pPr lvl="1"/>
            <a:r>
              <a:rPr lang="en-US" dirty="0" smtClean="0"/>
              <a:t>Take in-class exercises seriously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 hope that you will:</a:t>
            </a:r>
          </a:p>
          <a:p>
            <a:pPr lvl="1"/>
            <a:r>
              <a:rPr lang="en-US" dirty="0" smtClean="0"/>
              <a:t>Send me cool videos, images, etc. of cool HCI applications to show in class</a:t>
            </a:r>
          </a:p>
          <a:p>
            <a:pPr lvl="1"/>
            <a:r>
              <a:rPr lang="en-US" dirty="0" smtClean="0"/>
              <a:t>Had trouble opening a door? Take a picture of it and send it to me.</a:t>
            </a:r>
          </a:p>
          <a:p>
            <a:pPr lvl="1"/>
            <a:r>
              <a:rPr lang="en-US" dirty="0" smtClean="0"/>
              <a:t>Piece of software that frustrates you all the time</a:t>
            </a:r>
            <a:r>
              <a:rPr lang="mr-IN" dirty="0" smtClean="0"/>
              <a:t>…</a:t>
            </a:r>
            <a:r>
              <a:rPr lang="en-US" dirty="0" smtClean="0"/>
              <a:t>send it to me!!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Example HCI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hlinkClick r:id="rId2"/>
              </a:rPr>
              <a:t>http://www.youtube.com/watch?v=hNbUCKT_aho</a:t>
            </a:r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Another Example of HCI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447800"/>
            <a:ext cx="6858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915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Another Example of HCI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0143" y="1411941"/>
            <a:ext cx="3043713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481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Textbook!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838200"/>
          </a:xfrm>
        </p:spPr>
        <p:txBody>
          <a:bodyPr/>
          <a:lstStyle/>
          <a:p>
            <a:r>
              <a:rPr lang="en-US" dirty="0" smtClean="0"/>
              <a:t>Interaction Design: beyond human-computer interaction (Rogers, Sharp, </a:t>
            </a:r>
            <a:r>
              <a:rPr lang="en-US" dirty="0" err="1" smtClean="0"/>
              <a:t>Preece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074" name="Picture 2" descr="http://ecx.images-amazon.com/images/I/51KhVoXJXLL._SX220_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95600" y="2576944"/>
            <a:ext cx="3048000" cy="397625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Required Reading!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7467600" cy="838200"/>
          </a:xfrm>
        </p:spPr>
        <p:txBody>
          <a:bodyPr/>
          <a:lstStyle/>
          <a:p>
            <a:r>
              <a:rPr lang="en-US" dirty="0" smtClean="0"/>
              <a:t>Design of everyday things by Don Norman</a:t>
            </a:r>
            <a:endParaRPr lang="en-US" dirty="0"/>
          </a:p>
        </p:txBody>
      </p:sp>
      <p:pic>
        <p:nvPicPr>
          <p:cNvPr id="4" name="Picture 2" descr="http://ecx.images-amazon.com/images/I/417eQ5d7FiL._SY344_BO1,204,203,200_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7000" y="2133600"/>
            <a:ext cx="2971800" cy="45699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56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Project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5’ish Homework Assignments</a:t>
            </a:r>
          </a:p>
          <a:p>
            <a:pPr lvl="1"/>
            <a:r>
              <a:rPr lang="en-US" dirty="0" smtClean="0"/>
              <a:t>HW 5’ish is the ‘final project’ for the course and is an amalgamation of the earlier assignments.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Homework 1: Define a Project</a:t>
            </a:r>
          </a:p>
          <a:p>
            <a:pPr lvl="1"/>
            <a:r>
              <a:rPr lang="en-US" dirty="0" smtClean="0"/>
              <a:t>Done individually</a:t>
            </a:r>
          </a:p>
          <a:p>
            <a:pPr lvl="1"/>
            <a:r>
              <a:rPr lang="en-US" dirty="0" smtClean="0"/>
              <a:t>Ideas will be coalesced and everyone will choose projects they wish to pursue for HW 2-5.</a:t>
            </a:r>
          </a:p>
          <a:p>
            <a:pPr lvl="1"/>
            <a:r>
              <a:rPr lang="en-US" dirty="0" smtClean="0"/>
              <a:t>Thus, many of you will not do your own.</a:t>
            </a:r>
          </a:p>
          <a:p>
            <a:pPr lvl="1"/>
            <a:r>
              <a:rPr lang="en-US" dirty="0" smtClean="0"/>
              <a:t>You may work in groups of up to 4 on HW 2-5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Up on Collab RIGHT NOW</a:t>
            </a:r>
          </a:p>
          <a:p>
            <a:pPr lvl="1"/>
            <a:r>
              <a:rPr lang="en-US" dirty="0" smtClean="0"/>
              <a:t>Due next Tuesday by 3:30!!!!</a:t>
            </a:r>
            <a:endParaRPr 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854074"/>
          </a:xfrm>
        </p:spPr>
        <p:txBody>
          <a:bodyPr/>
          <a:lstStyle/>
          <a:p>
            <a:pPr algn="ctr"/>
            <a:r>
              <a:rPr lang="en-US" dirty="0" smtClean="0"/>
              <a:t>Important Things First!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1524000"/>
            <a:ext cx="7886700" cy="4351338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Put away your laptops now </a:t>
            </a:r>
            <a:r>
              <a:rPr lang="en-US" dirty="0" smtClean="0">
                <a:sym typeface="Wingdings" panose="05000000000000000000" pitchFamily="2" charset="2"/>
              </a:rPr>
              <a:t>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Trust me, you don’t need one for this class. If you have it out, I will make mental notes and deduct from your participation grade (which is worth </a:t>
            </a:r>
            <a:r>
              <a:rPr lang="en-US" dirty="0" smtClean="0">
                <a:sym typeface="Wingdings" panose="05000000000000000000" pitchFamily="2" charset="2"/>
              </a:rPr>
              <a:t>10% </a:t>
            </a:r>
            <a:r>
              <a:rPr lang="en-US" dirty="0" smtClean="0">
                <a:sym typeface="Wingdings" panose="05000000000000000000" pitchFamily="2" charset="2"/>
              </a:rPr>
              <a:t>of your grade).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Seriously…don’t use them, it is pretty obnoxious (for this course anyway).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r>
              <a:rPr lang="en-US" dirty="0" smtClean="0">
                <a:sym typeface="Wingdings" panose="05000000000000000000" pitchFamily="2" charset="2"/>
              </a:rPr>
              <a:t>If you have an academic reason why you MUST have a laptop, then talk to me.</a:t>
            </a:r>
          </a:p>
          <a:p>
            <a:pPr lvl="1"/>
            <a:r>
              <a:rPr lang="en-US" dirty="0" smtClean="0">
                <a:sym typeface="Wingdings" panose="05000000000000000000" pitchFamily="2" charset="2"/>
              </a:rPr>
              <a:t>Note that studies show taking paper notes leads to increased grades, but no equivalent result has been shown with laptops.</a:t>
            </a:r>
          </a:p>
          <a:p>
            <a:pPr lvl="1"/>
            <a:r>
              <a:rPr lang="en-US" dirty="0">
                <a:hlinkClick r:id="rId2"/>
              </a:rPr>
              <a:t>http://www.theglobeandmail.com/life/parenting/back-to-school/laptops-in-class-lowers-students-grades-canadian-study/article13759430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97623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Approximate Homework Breakdown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7467600" cy="4648200"/>
          </a:xfrm>
        </p:spPr>
        <p:txBody>
          <a:bodyPr>
            <a:normAutofit/>
          </a:bodyPr>
          <a:lstStyle/>
          <a:p>
            <a:r>
              <a:rPr lang="en-US" dirty="0" smtClean="0"/>
              <a:t>Homework 1: Project Proposal (Individual assignment)</a:t>
            </a:r>
          </a:p>
          <a:p>
            <a:pPr lvl="1"/>
            <a:r>
              <a:rPr lang="en-US" dirty="0" smtClean="0"/>
              <a:t>Present / pitch ideas in class </a:t>
            </a:r>
            <a:r>
              <a:rPr lang="en-US" dirty="0" smtClean="0"/>
              <a:t>(Date TBD). 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Homework 2: Analysis of users and conceptual framework</a:t>
            </a:r>
          </a:p>
          <a:p>
            <a:endParaRPr lang="en-US" dirty="0" smtClean="0"/>
          </a:p>
          <a:p>
            <a:r>
              <a:rPr lang="en-US" dirty="0" smtClean="0"/>
              <a:t>Homework 3: Prototyping</a:t>
            </a:r>
          </a:p>
          <a:p>
            <a:endParaRPr lang="en-US" dirty="0" smtClean="0"/>
          </a:p>
          <a:p>
            <a:pPr>
              <a:tabLst>
                <a:tab pos="6461125" algn="l"/>
              </a:tabLst>
            </a:pPr>
            <a:r>
              <a:rPr lang="en-US" dirty="0" smtClean="0"/>
              <a:t>Homework 4: Evaluation of Prototypes</a:t>
            </a:r>
          </a:p>
          <a:p>
            <a:endParaRPr lang="en-US" dirty="0" smtClean="0"/>
          </a:p>
          <a:p>
            <a:r>
              <a:rPr lang="en-US" dirty="0" smtClean="0"/>
              <a:t>Homework </a:t>
            </a:r>
            <a:r>
              <a:rPr lang="en-US" dirty="0"/>
              <a:t>5</a:t>
            </a:r>
            <a:r>
              <a:rPr lang="en-US" dirty="0" smtClean="0"/>
              <a:t>: Final Report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Final Project Deliverable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You will turn in (as HW 5’ish) a 25-35 page technical report describing your project in full detail (One report per group).</a:t>
            </a:r>
          </a:p>
          <a:p>
            <a:pPr lvl="1"/>
            <a:r>
              <a:rPr lang="en-US" dirty="0" smtClean="0"/>
              <a:t>Don’t worry, most of these pages will be from your homework assignments.</a:t>
            </a:r>
          </a:p>
          <a:p>
            <a:pPr lvl="1"/>
            <a:r>
              <a:rPr lang="en-US" dirty="0" smtClean="0"/>
              <a:t>Smaller groups will submit shorter documents.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NOTE: Hopefully, this document will serve as a nice writing sample or example work for a portfolio or the like.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Some cool toys!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962400"/>
            <a:ext cx="3171825" cy="26193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843" y="1884362"/>
            <a:ext cx="4602957" cy="3068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8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Some cool toys!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025" y="1524000"/>
            <a:ext cx="4143375" cy="23288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2450431"/>
            <a:ext cx="5029200" cy="301752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533400" y="5781810"/>
            <a:ext cx="7010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www.youtube.com/watch?v=pVdZh03ju6U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41742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Some cool toys!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5800" y="2833236"/>
            <a:ext cx="3895725" cy="21959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625123"/>
            <a:ext cx="4292276" cy="24134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38200" y="5181600"/>
            <a:ext cx="6400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www.youtube.com/watch?v=v1uyQZNg2vE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94846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Some Common Questions (&amp; Answers)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How much coding will I need to do for this class?</a:t>
            </a:r>
          </a:p>
          <a:p>
            <a:pPr lvl="1"/>
            <a:r>
              <a:rPr lang="en-US" i="1" dirty="0" smtClean="0"/>
              <a:t>Between ‘none’ &amp; ‘a lot’ </a:t>
            </a:r>
            <a:r>
              <a:rPr lang="en-US" i="1" dirty="0" smtClean="0">
                <a:sym typeface="Wingdings" pitchFamily="2" charset="2"/>
              </a:rPr>
              <a:t> For the project</a:t>
            </a:r>
          </a:p>
          <a:p>
            <a:pPr lvl="1"/>
            <a:r>
              <a:rPr lang="en-US" i="1" dirty="0" smtClean="0">
                <a:sym typeface="Wingdings" pitchFamily="2" charset="2"/>
              </a:rPr>
              <a:t>You will have the one programming assignment</a:t>
            </a:r>
            <a:r>
              <a:rPr lang="mr-IN" i="1" dirty="0" smtClean="0">
                <a:sym typeface="Wingdings" pitchFamily="2" charset="2"/>
              </a:rPr>
              <a:t>…</a:t>
            </a:r>
            <a:r>
              <a:rPr lang="en-US" i="1" dirty="0" smtClean="0">
                <a:sym typeface="Wingdings" pitchFamily="2" charset="2"/>
              </a:rPr>
              <a:t>maybe?</a:t>
            </a:r>
            <a:endParaRPr lang="en-US" dirty="0" smtClean="0">
              <a:sym typeface="Wingdings" pitchFamily="2" charset="2"/>
            </a:endParaRPr>
          </a:p>
          <a:p>
            <a:r>
              <a:rPr lang="en-US" dirty="0" smtClean="0"/>
              <a:t>Your assignments are a little vague, how do I know if I’ve done enough work?</a:t>
            </a:r>
          </a:p>
          <a:p>
            <a:pPr lvl="1"/>
            <a:r>
              <a:rPr lang="en-US" i="1" dirty="0" smtClean="0"/>
              <a:t>My assignments can be a bit ill-defined. If you do what is asked (no more, no less), you will get a B or B+ on the assignment.</a:t>
            </a:r>
          </a:p>
          <a:p>
            <a:r>
              <a:rPr lang="en-US" dirty="0" smtClean="0"/>
              <a:t>How do I know if I’m on the right track?</a:t>
            </a:r>
          </a:p>
          <a:p>
            <a:pPr lvl="1"/>
            <a:r>
              <a:rPr lang="en-US" i="1" dirty="0" smtClean="0"/>
              <a:t>This is why we have office hours in this course. We are happy to read drafts of your HW assignments. I highly recommend doing this!</a:t>
            </a:r>
          </a:p>
          <a:p>
            <a:r>
              <a:rPr lang="en-US" dirty="0" smtClean="0"/>
              <a:t>This is basically an opinion class, right?</a:t>
            </a:r>
          </a:p>
          <a:p>
            <a:pPr lvl="1"/>
            <a:r>
              <a:rPr lang="en-US" i="1" dirty="0" smtClean="0"/>
              <a:t>Sigh…</a:t>
            </a:r>
            <a:endParaRPr lang="en-US" i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Any Questions!?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Coming Up:</a:t>
            </a:r>
          </a:p>
          <a:p>
            <a:pPr lvl="1"/>
            <a:r>
              <a:rPr lang="en-US" dirty="0" smtClean="0"/>
              <a:t>(Very) Brief history of HCI</a:t>
            </a:r>
          </a:p>
          <a:p>
            <a:pPr lvl="1"/>
            <a:r>
              <a:rPr lang="en-US" dirty="0" smtClean="0"/>
              <a:t>Analyzing users and tasks</a:t>
            </a:r>
          </a:p>
          <a:p>
            <a:pPr lvl="1"/>
            <a:r>
              <a:rPr lang="en-US" dirty="0" smtClean="0"/>
              <a:t>Conceptual Models for UI</a:t>
            </a:r>
          </a:p>
          <a:p>
            <a:pPr marL="365760" lvl="1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12078"/>
            <a:ext cx="4381500" cy="583322"/>
          </a:xfrm>
        </p:spPr>
        <p:txBody>
          <a:bodyPr>
            <a:normAutofit/>
          </a:bodyPr>
          <a:lstStyle/>
          <a:p>
            <a:pPr algn="ctr"/>
            <a:r>
              <a:rPr lang="en-US" dirty="0" smtClean="0"/>
              <a:t>Your Instructor!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1000" y="1676400"/>
            <a:ext cx="4038600" cy="4191000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Mark </a:t>
            </a:r>
            <a:r>
              <a:rPr lang="en-US" dirty="0" err="1" smtClean="0"/>
              <a:t>Floryan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Rice 203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hlinkClick r:id="rId2"/>
              </a:rPr>
              <a:t>mfloryan@cs.virginia.edu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Office Hours:</a:t>
            </a:r>
            <a:br>
              <a:rPr lang="en-US" dirty="0" smtClean="0"/>
            </a:br>
            <a:r>
              <a:rPr lang="en-US" dirty="0" smtClean="0"/>
              <a:t>	Mon: 2-3:30 pm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	</a:t>
            </a:r>
            <a:r>
              <a:rPr lang="en-US" dirty="0" smtClean="0"/>
              <a:t>Tue: 2-3:30 pm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537" y="401782"/>
            <a:ext cx="4502727" cy="600363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500" y="381000"/>
            <a:ext cx="7734300" cy="811922"/>
          </a:xfrm>
        </p:spPr>
        <p:txBody>
          <a:bodyPr/>
          <a:lstStyle/>
          <a:p>
            <a:pPr algn="ctr"/>
            <a:r>
              <a:rPr lang="en-US" dirty="0" smtClean="0"/>
              <a:t>Teaching Assistants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1" y="1981200"/>
            <a:ext cx="7734300" cy="4243022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Graduate Students (4)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Prashant </a:t>
            </a:r>
            <a:r>
              <a:rPr lang="en-US" dirty="0" err="1" smtClean="0"/>
              <a:t>Gorthi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Jan Miguel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err="1" smtClean="0"/>
              <a:t>Sonwoo</a:t>
            </a:r>
            <a:r>
              <a:rPr lang="en-US" dirty="0" smtClean="0"/>
              <a:t> Kim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err="1" smtClean="0"/>
              <a:t>Smriti</a:t>
            </a:r>
            <a:r>
              <a:rPr lang="en-US" dirty="0" smtClean="0"/>
              <a:t> Sridhar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Undergraduate Students (2)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Jodie </a:t>
            </a:r>
            <a:r>
              <a:rPr lang="en-US" dirty="0" err="1" smtClean="0"/>
              <a:t>Ryu</a:t>
            </a: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 </a:t>
            </a:r>
            <a:r>
              <a:rPr lang="en-US" dirty="0" smtClean="0"/>
              <a:t>    Susannah Jones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     Brittany Yu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Collab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will be using it!</a:t>
            </a:r>
          </a:p>
          <a:p>
            <a:endParaRPr lang="en-US" dirty="0" smtClean="0"/>
          </a:p>
          <a:p>
            <a:r>
              <a:rPr lang="en-US" dirty="0" smtClean="0"/>
              <a:t>Course syllabus is up there now!</a:t>
            </a:r>
          </a:p>
          <a:p>
            <a:pPr lvl="1"/>
            <a:r>
              <a:rPr lang="en-US" dirty="0" smtClean="0"/>
              <a:t>Slides will be posted there as well.</a:t>
            </a:r>
          </a:p>
          <a:p>
            <a:pPr lvl="1"/>
            <a:r>
              <a:rPr lang="en-US" dirty="0" smtClean="0"/>
              <a:t>You will submit all assignments to </a:t>
            </a:r>
            <a:r>
              <a:rPr lang="en-US" dirty="0" err="1" smtClean="0"/>
              <a:t>Collab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All assignments must be in </a:t>
            </a:r>
            <a:r>
              <a:rPr lang="en-US" dirty="0" err="1" smtClean="0"/>
              <a:t>pdf</a:t>
            </a:r>
            <a:r>
              <a:rPr lang="en-US" dirty="0" smtClean="0"/>
              <a:t> format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What is HCI?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33600"/>
            <a:ext cx="7467600" cy="2667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b="1" dirty="0" smtClean="0"/>
              <a:t>*Human–computer interaction</a:t>
            </a:r>
            <a:r>
              <a:rPr lang="en-US" dirty="0" smtClean="0"/>
              <a:t> (</a:t>
            </a:r>
            <a:r>
              <a:rPr lang="en-US" b="1" dirty="0" smtClean="0"/>
              <a:t>HCI</a:t>
            </a:r>
            <a:r>
              <a:rPr lang="en-US" dirty="0" smtClean="0"/>
              <a:t>) involves the study, planning, and design of the interaction between people (</a:t>
            </a:r>
            <a:r>
              <a:rPr lang="en-US" dirty="0" smtClean="0">
                <a:hlinkClick r:id="rId2" tooltip="User (computing)"/>
              </a:rPr>
              <a:t>users</a:t>
            </a:r>
            <a:r>
              <a:rPr lang="en-US" dirty="0" smtClean="0"/>
              <a:t>) and computers. It is often regarded as the intersection of </a:t>
            </a:r>
            <a:r>
              <a:rPr lang="en-US" dirty="0" smtClean="0">
                <a:hlinkClick r:id="rId3" tooltip="Computer science"/>
              </a:rPr>
              <a:t>computer science</a:t>
            </a:r>
            <a:r>
              <a:rPr lang="en-US" dirty="0" smtClean="0"/>
              <a:t>, </a:t>
            </a:r>
            <a:r>
              <a:rPr lang="en-US" dirty="0" smtClean="0">
                <a:hlinkClick r:id="rId4" tooltip="Behavioral sciences"/>
              </a:rPr>
              <a:t>behavioral sciences</a:t>
            </a:r>
            <a:r>
              <a:rPr lang="en-US" dirty="0" smtClean="0"/>
              <a:t>, design and </a:t>
            </a:r>
            <a:r>
              <a:rPr lang="en-US" dirty="0" smtClean="0">
                <a:hlinkClick r:id="rId5" tooltip="Outline of human–computer interaction"/>
              </a:rPr>
              <a:t>several other fields of study</a:t>
            </a:r>
            <a:r>
              <a:rPr lang="en-US" dirty="0" smtClean="0"/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705600" y="6336268"/>
            <a:ext cx="2133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*From Wikipedia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Goals of the course!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5715000" cy="4191000"/>
          </a:xfrm>
        </p:spPr>
        <p:txBody>
          <a:bodyPr/>
          <a:lstStyle/>
          <a:p>
            <a:r>
              <a:rPr lang="en-US" dirty="0" smtClean="0"/>
              <a:t>This course focuses primarily on the engineering aspects of HCI.</a:t>
            </a:r>
          </a:p>
          <a:p>
            <a:pPr lvl="1"/>
            <a:r>
              <a:rPr lang="en-US" dirty="0" smtClean="0"/>
              <a:t>User/Task Analysis, Prototyping, Empirical Evaluations, etc…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Don’t Worry Though!</a:t>
            </a:r>
          </a:p>
          <a:p>
            <a:pPr lvl="1"/>
            <a:r>
              <a:rPr lang="en-US" dirty="0" smtClean="0"/>
              <a:t>We WILL pay respect to the design, psychological, and sociological aspects of HCI.</a:t>
            </a:r>
          </a:p>
          <a:p>
            <a:pPr lvl="1"/>
            <a:endParaRPr lang="en-US" dirty="0"/>
          </a:p>
        </p:txBody>
      </p:sp>
      <p:pic>
        <p:nvPicPr>
          <p:cNvPr id="4098" name="Picture 2" descr="http://thehelpfulengineer.com/wp-content/uploads/2011/01/helpful_engineer_small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396821" y="1447800"/>
            <a:ext cx="2061379" cy="419951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Funny!</a:t>
            </a:r>
            <a:endParaRPr lang="en-US" dirty="0"/>
          </a:p>
        </p:txBody>
      </p:sp>
      <p:pic>
        <p:nvPicPr>
          <p:cNvPr id="1026" name="Picture 2" descr="Real programmers set the universal constants at the start such that the universe evolves to contain the disk with the data they want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1469" y="1752600"/>
            <a:ext cx="7048500" cy="3867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Structure Of The Course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Five Modules!</a:t>
            </a:r>
          </a:p>
          <a:p>
            <a:endParaRPr lang="en-US" dirty="0" smtClean="0"/>
          </a:p>
          <a:p>
            <a:r>
              <a:rPr lang="en-US" dirty="0" smtClean="0"/>
              <a:t>1. Introduction / History of HCI</a:t>
            </a:r>
          </a:p>
          <a:p>
            <a:pPr lvl="1"/>
            <a:r>
              <a:rPr lang="en-US" dirty="0" smtClean="0"/>
              <a:t>Short and simple module.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2. Understanding Users and their Tasks</a:t>
            </a:r>
          </a:p>
          <a:p>
            <a:pPr lvl="1"/>
            <a:r>
              <a:rPr lang="en-US" dirty="0" smtClean="0"/>
              <a:t>Performing user analyses</a:t>
            </a:r>
          </a:p>
          <a:p>
            <a:pPr lvl="1"/>
            <a:r>
              <a:rPr lang="en-US" dirty="0" smtClean="0"/>
              <a:t>Defining user and software tasks</a:t>
            </a:r>
          </a:p>
          <a:p>
            <a:pPr lvl="1"/>
            <a:r>
              <a:rPr lang="en-US" dirty="0" smtClean="0"/>
              <a:t>Etc.</a:t>
            </a:r>
          </a:p>
          <a:p>
            <a:pPr lvl="1"/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1980</TotalTime>
  <Words>939</Words>
  <Application>Microsoft Macintosh PowerPoint</Application>
  <PresentationFormat>On-screen Show (4:3)</PresentationFormat>
  <Paragraphs>157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Calibri</vt:lpstr>
      <vt:lpstr>Calibri Light</vt:lpstr>
      <vt:lpstr>Mangal</vt:lpstr>
      <vt:lpstr>Wingdings</vt:lpstr>
      <vt:lpstr>Arial</vt:lpstr>
      <vt:lpstr>Office Theme</vt:lpstr>
      <vt:lpstr>CS3205 – HCI in Software Development  Introduction</vt:lpstr>
      <vt:lpstr>Important Things First!</vt:lpstr>
      <vt:lpstr>Your Instructor!</vt:lpstr>
      <vt:lpstr>Teaching Assistants</vt:lpstr>
      <vt:lpstr>Collab</vt:lpstr>
      <vt:lpstr>What is HCI?</vt:lpstr>
      <vt:lpstr>Goals of the course!</vt:lpstr>
      <vt:lpstr>Funny!</vt:lpstr>
      <vt:lpstr>Structure Of The Course</vt:lpstr>
      <vt:lpstr>Structure Of The Course</vt:lpstr>
      <vt:lpstr>Structure Of The Course</vt:lpstr>
      <vt:lpstr>Grading</vt:lpstr>
      <vt:lpstr>Class Participation</vt:lpstr>
      <vt:lpstr>Example HCI Application</vt:lpstr>
      <vt:lpstr>Another Example of HCI</vt:lpstr>
      <vt:lpstr>Another Example of HCI</vt:lpstr>
      <vt:lpstr>Textbook!</vt:lpstr>
      <vt:lpstr>Required Reading!</vt:lpstr>
      <vt:lpstr>Project</vt:lpstr>
      <vt:lpstr>Approximate Homework Breakdown</vt:lpstr>
      <vt:lpstr>Final Project Deliverable</vt:lpstr>
      <vt:lpstr>Some cool toys!</vt:lpstr>
      <vt:lpstr>Some cool toys!</vt:lpstr>
      <vt:lpstr>Some cool toys!</vt:lpstr>
      <vt:lpstr>Some Common Questions (&amp; Answers)</vt:lpstr>
      <vt:lpstr>Any Questions!?</vt:lpstr>
    </vt:vector>
  </TitlesOfParts>
  <Company>Dept. of Computer Science, University of Virginia</Company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CS3205 – HCI in Software Development  Introduction</dc:title>
  <dc:creator>Mark Floryan</dc:creator>
  <cp:lastModifiedBy>Microsoft Office User</cp:lastModifiedBy>
  <cp:revision>104</cp:revision>
  <dcterms:created xsi:type="dcterms:W3CDTF">2013-08-15T19:53:44Z</dcterms:created>
  <dcterms:modified xsi:type="dcterms:W3CDTF">2018-01-18T17:57:08Z</dcterms:modified>
</cp:coreProperties>
</file>

<file path=docProps/thumbnail.jpeg>
</file>